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802" r:id="rId5"/>
    <p:sldId id="896" r:id="rId6"/>
    <p:sldId id="898" r:id="rId7"/>
    <p:sldId id="899" r:id="rId8"/>
    <p:sldId id="907" r:id="rId9"/>
    <p:sldId id="900" r:id="rId10"/>
    <p:sldId id="897" r:id="rId11"/>
    <p:sldId id="901" r:id="rId12"/>
    <p:sldId id="902" r:id="rId13"/>
    <p:sldId id="903" r:id="rId14"/>
    <p:sldId id="904" r:id="rId15"/>
    <p:sldId id="895" r:id="rId16"/>
    <p:sldId id="905" r:id="rId17"/>
    <p:sldId id="890" r:id="rId18"/>
  </p:sldIdLst>
  <p:sldSz cx="12192000" cy="6858000"/>
  <p:notesSz cx="6799263" cy="9929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CBCB"/>
    <a:srgbClr val="C1E3F7"/>
    <a:srgbClr val="A0C8F0"/>
    <a:srgbClr val="AAAAAA"/>
    <a:srgbClr val="D7ECDB"/>
    <a:srgbClr val="FF33CC"/>
    <a:srgbClr val="FFFF99"/>
    <a:srgbClr val="CF6161"/>
    <a:srgbClr val="C99392"/>
    <a:srgbClr val="A7A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5" autoAdjust="0"/>
    <p:restoredTop sz="92674" autoAdjust="0"/>
  </p:normalViewPr>
  <p:slideViewPr>
    <p:cSldViewPr snapToGrid="0">
      <p:cViewPr>
        <p:scale>
          <a:sx n="46" d="100"/>
          <a:sy n="46" d="100"/>
        </p:scale>
        <p:origin x="60" y="1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347" cy="498215"/>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1342" y="0"/>
            <a:ext cx="2946347" cy="498215"/>
          </a:xfrm>
          <a:prstGeom prst="rect">
            <a:avLst/>
          </a:prstGeom>
        </p:spPr>
        <p:txBody>
          <a:bodyPr vert="horz" lIns="91440" tIns="45720" rIns="91440" bIns="45720" rtlCol="0"/>
          <a:lstStyle>
            <a:lvl1pPr algn="r">
              <a:defRPr sz="1200"/>
            </a:lvl1pPr>
          </a:lstStyle>
          <a:p>
            <a:fld id="{7AF9C19C-E1EE-4231-9E64-2889F362C5AE}" type="datetimeFigureOut">
              <a:rPr lang="en-AU" smtClean="0"/>
              <a:t>17/05/2021</a:t>
            </a:fld>
            <a:endParaRPr lang="en-AU"/>
          </a:p>
        </p:txBody>
      </p:sp>
      <p:sp>
        <p:nvSpPr>
          <p:cNvPr id="4" name="Footer Placeholder 3"/>
          <p:cNvSpPr>
            <a:spLocks noGrp="1"/>
          </p:cNvSpPr>
          <p:nvPr>
            <p:ph type="ftr" sz="quarter" idx="2"/>
          </p:nvPr>
        </p:nvSpPr>
        <p:spPr>
          <a:xfrm>
            <a:off x="0" y="9431600"/>
            <a:ext cx="2946347" cy="498214"/>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1342" y="9431600"/>
            <a:ext cx="2946347" cy="498214"/>
          </a:xfrm>
          <a:prstGeom prst="rect">
            <a:avLst/>
          </a:prstGeom>
        </p:spPr>
        <p:txBody>
          <a:bodyPr vert="horz" lIns="91440" tIns="45720" rIns="91440" bIns="45720" rtlCol="0" anchor="b"/>
          <a:lstStyle>
            <a:lvl1pPr algn="r">
              <a:defRPr sz="1200"/>
            </a:lvl1pPr>
          </a:lstStyle>
          <a:p>
            <a:fld id="{5B1A8EF5-7B7B-49D4-A87D-8BCE121F55A5}" type="slidenum">
              <a:rPr lang="en-AU" smtClean="0"/>
              <a:t>‹#›</a:t>
            </a:fld>
            <a:endParaRPr lang="en-AU"/>
          </a:p>
        </p:txBody>
      </p:sp>
    </p:spTree>
    <p:extLst>
      <p:ext uri="{BB962C8B-B14F-4D97-AF65-F5344CB8AC3E}">
        <p14:creationId xmlns:p14="http://schemas.microsoft.com/office/powerpoint/2010/main" val="28074995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347" cy="498215"/>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1342" y="0"/>
            <a:ext cx="2946347" cy="498215"/>
          </a:xfrm>
          <a:prstGeom prst="rect">
            <a:avLst/>
          </a:prstGeom>
        </p:spPr>
        <p:txBody>
          <a:bodyPr vert="horz" lIns="91440" tIns="45720" rIns="91440" bIns="45720" rtlCol="0"/>
          <a:lstStyle>
            <a:lvl1pPr algn="r">
              <a:defRPr sz="1200"/>
            </a:lvl1pPr>
          </a:lstStyle>
          <a:p>
            <a:fld id="{D18AD4A3-54F8-404E-B3CD-AAAA7F277D8F}" type="datetimeFigureOut">
              <a:rPr lang="en-AU" smtClean="0"/>
              <a:t>17/05/2021</a:t>
            </a:fld>
            <a:endParaRPr lang="en-AU"/>
          </a:p>
        </p:txBody>
      </p:sp>
      <p:sp>
        <p:nvSpPr>
          <p:cNvPr id="4" name="Slide Image Placeholder 3"/>
          <p:cNvSpPr>
            <a:spLocks noGrp="1" noRot="1" noChangeAspect="1"/>
          </p:cNvSpPr>
          <p:nvPr>
            <p:ph type="sldImg" idx="2"/>
          </p:nvPr>
        </p:nvSpPr>
        <p:spPr>
          <a:xfrm>
            <a:off x="422275" y="1241425"/>
            <a:ext cx="5954713" cy="3351213"/>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927" y="4778722"/>
            <a:ext cx="5439410" cy="390986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31600"/>
            <a:ext cx="2946347" cy="498214"/>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1342" y="9431600"/>
            <a:ext cx="2946347" cy="498214"/>
          </a:xfrm>
          <a:prstGeom prst="rect">
            <a:avLst/>
          </a:prstGeom>
        </p:spPr>
        <p:txBody>
          <a:bodyPr vert="horz" lIns="91440" tIns="45720" rIns="91440" bIns="45720" rtlCol="0" anchor="b"/>
          <a:lstStyle>
            <a:lvl1pPr algn="r">
              <a:defRPr sz="1200"/>
            </a:lvl1pPr>
          </a:lstStyle>
          <a:p>
            <a:fld id="{1885432F-018D-473C-A444-35A7ACA0EE2F}" type="slidenum">
              <a:rPr lang="en-AU" smtClean="0"/>
              <a:t>‹#›</a:t>
            </a:fld>
            <a:endParaRPr lang="en-AU"/>
          </a:p>
        </p:txBody>
      </p:sp>
    </p:spTree>
    <p:extLst>
      <p:ext uri="{BB962C8B-B14F-4D97-AF65-F5344CB8AC3E}">
        <p14:creationId xmlns:p14="http://schemas.microsoft.com/office/powerpoint/2010/main" val="4198912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9D7700B6-3799-4196-B864-5B8EBF65D2E2}" type="datetimeFigureOut">
              <a:rPr lang="en-AU" smtClean="0"/>
              <a:t>17/05/2021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27771AE-24BF-48A7-B6A1-F45CCEA7B875}" type="slidenum">
              <a:rPr lang="en-AU" smtClean="0"/>
              <a:t>‹#›</a:t>
            </a:fld>
            <a:endParaRPr lang="en-AU"/>
          </a:p>
        </p:txBody>
      </p:sp>
    </p:spTree>
    <p:extLst>
      <p:ext uri="{BB962C8B-B14F-4D97-AF65-F5344CB8AC3E}">
        <p14:creationId xmlns:p14="http://schemas.microsoft.com/office/powerpoint/2010/main" val="572447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D7700B6-3799-4196-B864-5B8EBF65D2E2}" type="datetimeFigureOut">
              <a:rPr lang="en-AU" smtClean="0"/>
              <a:t>17/05/2021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27771AE-24BF-48A7-B6A1-F45CCEA7B875}" type="slidenum">
              <a:rPr lang="en-AU" smtClean="0"/>
              <a:t>‹#›</a:t>
            </a:fld>
            <a:endParaRPr lang="en-AU"/>
          </a:p>
        </p:txBody>
      </p:sp>
    </p:spTree>
    <p:extLst>
      <p:ext uri="{BB962C8B-B14F-4D97-AF65-F5344CB8AC3E}">
        <p14:creationId xmlns:p14="http://schemas.microsoft.com/office/powerpoint/2010/main" val="118742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D7700B6-3799-4196-B864-5B8EBF65D2E2}" type="datetimeFigureOut">
              <a:rPr lang="en-AU" smtClean="0"/>
              <a:t>17/05/2021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27771AE-24BF-48A7-B6A1-F45CCEA7B875}" type="slidenum">
              <a:rPr lang="en-AU" smtClean="0"/>
              <a:t>‹#›</a:t>
            </a:fld>
            <a:endParaRPr lang="en-AU"/>
          </a:p>
        </p:txBody>
      </p:sp>
    </p:spTree>
    <p:extLst>
      <p:ext uri="{BB962C8B-B14F-4D97-AF65-F5344CB8AC3E}">
        <p14:creationId xmlns:p14="http://schemas.microsoft.com/office/powerpoint/2010/main" val="1881370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endParaRPr lang="en-AU"/>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noChangeArrowheads="1"/>
          </p:cNvSpPr>
          <p:nvPr>
            <p:ph type="dt" sz="half" idx="10"/>
          </p:nvPr>
        </p:nvSpPr>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p:txBody>
          <a:bodyPr/>
          <a:lstStyle>
            <a:lvl1pPr>
              <a:defRPr/>
            </a:lvl1pPr>
          </a:lstStyle>
          <a:p>
            <a:pPr>
              <a:defRPr/>
            </a:pPr>
            <a:fld id="{7DB13CE1-C2CF-413A-AD95-183BFAA08F0B}" type="slidenum">
              <a:rPr lang="en-AU" altLang="en-US"/>
              <a:pPr>
                <a:defRPr/>
              </a:pPr>
              <a:t>‹#›</a:t>
            </a:fld>
            <a:endParaRPr lang="en-AU" altLang="en-US"/>
          </a:p>
        </p:txBody>
      </p:sp>
    </p:spTree>
    <p:extLst>
      <p:ext uri="{BB962C8B-B14F-4D97-AF65-F5344CB8AC3E}">
        <p14:creationId xmlns:p14="http://schemas.microsoft.com/office/powerpoint/2010/main" val="1632022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D7700B6-3799-4196-B864-5B8EBF65D2E2}" type="datetimeFigureOut">
              <a:rPr lang="en-AU" smtClean="0"/>
              <a:t>17/05/2021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27771AE-24BF-48A7-B6A1-F45CCEA7B875}" type="slidenum">
              <a:rPr lang="en-AU" smtClean="0"/>
              <a:t>‹#›</a:t>
            </a:fld>
            <a:endParaRPr lang="en-AU"/>
          </a:p>
        </p:txBody>
      </p:sp>
    </p:spTree>
    <p:extLst>
      <p:ext uri="{BB962C8B-B14F-4D97-AF65-F5344CB8AC3E}">
        <p14:creationId xmlns:p14="http://schemas.microsoft.com/office/powerpoint/2010/main" val="361399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D7700B6-3799-4196-B864-5B8EBF65D2E2}" type="datetimeFigureOut">
              <a:rPr lang="en-AU" smtClean="0"/>
              <a:t>17/05/2021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27771AE-24BF-48A7-B6A1-F45CCEA7B875}" type="slidenum">
              <a:rPr lang="en-AU" smtClean="0"/>
              <a:t>‹#›</a:t>
            </a:fld>
            <a:endParaRPr lang="en-AU"/>
          </a:p>
        </p:txBody>
      </p:sp>
    </p:spTree>
    <p:extLst>
      <p:ext uri="{BB962C8B-B14F-4D97-AF65-F5344CB8AC3E}">
        <p14:creationId xmlns:p14="http://schemas.microsoft.com/office/powerpoint/2010/main" val="807290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9D7700B6-3799-4196-B864-5B8EBF65D2E2}" type="datetimeFigureOut">
              <a:rPr lang="en-AU" smtClean="0"/>
              <a:t>17/05/2021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27771AE-24BF-48A7-B6A1-F45CCEA7B875}" type="slidenum">
              <a:rPr lang="en-AU" smtClean="0"/>
              <a:t>‹#›</a:t>
            </a:fld>
            <a:endParaRPr lang="en-AU"/>
          </a:p>
        </p:txBody>
      </p:sp>
    </p:spTree>
    <p:extLst>
      <p:ext uri="{BB962C8B-B14F-4D97-AF65-F5344CB8AC3E}">
        <p14:creationId xmlns:p14="http://schemas.microsoft.com/office/powerpoint/2010/main" val="1133422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9D7700B6-3799-4196-B864-5B8EBF65D2E2}" type="datetimeFigureOut">
              <a:rPr lang="en-AU" smtClean="0"/>
              <a:t>17/05/2021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27771AE-24BF-48A7-B6A1-F45CCEA7B875}" type="slidenum">
              <a:rPr lang="en-AU" smtClean="0"/>
              <a:t>‹#›</a:t>
            </a:fld>
            <a:endParaRPr lang="en-AU"/>
          </a:p>
        </p:txBody>
      </p:sp>
    </p:spTree>
    <p:extLst>
      <p:ext uri="{BB962C8B-B14F-4D97-AF65-F5344CB8AC3E}">
        <p14:creationId xmlns:p14="http://schemas.microsoft.com/office/powerpoint/2010/main" val="1137055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9D7700B6-3799-4196-B864-5B8EBF65D2E2}" type="datetimeFigureOut">
              <a:rPr lang="en-AU" smtClean="0"/>
              <a:t>17/05/2021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27771AE-24BF-48A7-B6A1-F45CCEA7B875}" type="slidenum">
              <a:rPr lang="en-AU" smtClean="0"/>
              <a:t>‹#›</a:t>
            </a:fld>
            <a:endParaRPr lang="en-AU"/>
          </a:p>
        </p:txBody>
      </p:sp>
    </p:spTree>
    <p:extLst>
      <p:ext uri="{BB962C8B-B14F-4D97-AF65-F5344CB8AC3E}">
        <p14:creationId xmlns:p14="http://schemas.microsoft.com/office/powerpoint/2010/main" val="2053455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7700B6-3799-4196-B864-5B8EBF65D2E2}" type="datetimeFigureOut">
              <a:rPr lang="en-AU" smtClean="0"/>
              <a:t>17/05/2021</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27771AE-24BF-48A7-B6A1-F45CCEA7B875}" type="slidenum">
              <a:rPr lang="en-AU" smtClean="0"/>
              <a:t>‹#›</a:t>
            </a:fld>
            <a:endParaRPr lang="en-AU"/>
          </a:p>
        </p:txBody>
      </p:sp>
    </p:spTree>
    <p:extLst>
      <p:ext uri="{BB962C8B-B14F-4D97-AF65-F5344CB8AC3E}">
        <p14:creationId xmlns:p14="http://schemas.microsoft.com/office/powerpoint/2010/main" val="4161741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7700B6-3799-4196-B864-5B8EBF65D2E2}" type="datetimeFigureOut">
              <a:rPr lang="en-AU" smtClean="0"/>
              <a:t>17/05/2021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27771AE-24BF-48A7-B6A1-F45CCEA7B875}" type="slidenum">
              <a:rPr lang="en-AU" smtClean="0"/>
              <a:t>‹#›</a:t>
            </a:fld>
            <a:endParaRPr lang="en-AU"/>
          </a:p>
        </p:txBody>
      </p:sp>
    </p:spTree>
    <p:extLst>
      <p:ext uri="{BB962C8B-B14F-4D97-AF65-F5344CB8AC3E}">
        <p14:creationId xmlns:p14="http://schemas.microsoft.com/office/powerpoint/2010/main" val="3423723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D7700B6-3799-4196-B864-5B8EBF65D2E2}" type="datetimeFigureOut">
              <a:rPr lang="en-AU" smtClean="0"/>
              <a:t>17/05/2021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27771AE-24BF-48A7-B6A1-F45CCEA7B875}" type="slidenum">
              <a:rPr lang="en-AU" smtClean="0"/>
              <a:t>‹#›</a:t>
            </a:fld>
            <a:endParaRPr lang="en-AU"/>
          </a:p>
        </p:txBody>
      </p:sp>
    </p:spTree>
    <p:extLst>
      <p:ext uri="{BB962C8B-B14F-4D97-AF65-F5344CB8AC3E}">
        <p14:creationId xmlns:p14="http://schemas.microsoft.com/office/powerpoint/2010/main" val="1870584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7700B6-3799-4196-B864-5B8EBF65D2E2}" type="datetimeFigureOut">
              <a:rPr lang="en-AU" smtClean="0"/>
              <a:t>17/05/2021</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7771AE-24BF-48A7-B6A1-F45CCEA7B875}" type="slidenum">
              <a:rPr lang="en-AU" smtClean="0"/>
              <a:t>‹#›</a:t>
            </a:fld>
            <a:endParaRPr lang="en-AU"/>
          </a:p>
        </p:txBody>
      </p:sp>
    </p:spTree>
    <p:extLst>
      <p:ext uri="{BB962C8B-B14F-4D97-AF65-F5344CB8AC3E}">
        <p14:creationId xmlns:p14="http://schemas.microsoft.com/office/powerpoint/2010/main" val="1568289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Unit: Organic Materials: Structure &amp; Function</a:t>
            </a:r>
            <a:r>
              <a:rPr lang="en-AU" dirty="0"/>
              <a:t>	</a:t>
            </a:r>
          </a:p>
        </p:txBody>
      </p:sp>
      <p:sp>
        <p:nvSpPr>
          <p:cNvPr id="3" name="Content Placeholder 2"/>
          <p:cNvSpPr>
            <a:spLocks noGrp="1"/>
          </p:cNvSpPr>
          <p:nvPr>
            <p:ph sz="half" idx="1"/>
          </p:nvPr>
        </p:nvSpPr>
        <p:spPr>
          <a:xfrm>
            <a:off x="747848" y="1613342"/>
            <a:ext cx="5104311" cy="1738122"/>
          </a:xfrm>
        </p:spPr>
        <p:txBody>
          <a:bodyPr>
            <a:noAutofit/>
          </a:bodyPr>
          <a:lstStyle/>
          <a:p>
            <a:pPr marL="0" indent="0">
              <a:buNone/>
            </a:pPr>
            <a:r>
              <a:rPr lang="en-AU" sz="1600" b="1" dirty="0"/>
              <a:t>Subject Matter:</a:t>
            </a:r>
          </a:p>
          <a:p>
            <a:r>
              <a:rPr lang="en-AU" sz="1100" dirty="0">
                <a:solidFill>
                  <a:srgbClr val="00B0F0"/>
                </a:solidFill>
              </a:rPr>
              <a:t>appreciate that organic materials including proteins, carbohydrates, lipids and synthetic polymers display properties including strength, density and biodegradability that can be explained by considering the primary, secondary and tertiary structures of the materials</a:t>
            </a:r>
          </a:p>
          <a:p>
            <a:r>
              <a:rPr lang="en-AU" sz="1100" dirty="0">
                <a:solidFill>
                  <a:srgbClr val="00B0F0"/>
                </a:solidFill>
              </a:rPr>
              <a:t>describe and explain the primary, secondary (α-helix and β-pleated sheets), tertiary and quaternary structure of proteins</a:t>
            </a:r>
          </a:p>
          <a:p>
            <a:r>
              <a:rPr lang="en-AU" sz="1100" dirty="0">
                <a:solidFill>
                  <a:srgbClr val="00B0F0"/>
                </a:solidFill>
              </a:rPr>
              <a:t>recognise that enzymes are proteins and describe the characteristics of biological catalysts (enzymes) including that activity depends on the structure and the specificity of the enzyme action</a:t>
            </a:r>
          </a:p>
          <a:p>
            <a:r>
              <a:rPr lang="en-AU" sz="1100" dirty="0"/>
              <a:t>recognise that monosaccharides contain either an aldehyde group (aldose) or a ketone group (ketose) and several -OH groups, and have the empirical formula CH</a:t>
            </a:r>
            <a:r>
              <a:rPr lang="en-AU" sz="1100" baseline="-25000" dirty="0"/>
              <a:t>2</a:t>
            </a:r>
            <a:r>
              <a:rPr lang="en-AU" sz="1100" dirty="0"/>
              <a:t>O</a:t>
            </a:r>
          </a:p>
          <a:p>
            <a:r>
              <a:rPr lang="en-AU" sz="1100" dirty="0"/>
              <a:t>distinguish between α-glucose and β-glucose, and compare and explain the structural properties of starch (amylose and amylopectin) and cellulose</a:t>
            </a:r>
          </a:p>
          <a:p>
            <a:r>
              <a:rPr lang="en-AU" sz="1100" dirty="0"/>
              <a:t>recognise that triglycerides (lipids) are esters and describe the difference in structure between saturated and unsaturated fatty acids</a:t>
            </a:r>
          </a:p>
          <a:p>
            <a:r>
              <a:rPr lang="en-AU" sz="1100" dirty="0"/>
              <a:t>describe, using equations, the base hydrolysis (saponification) of fats (triglycerides) to produce glycerol and its long chain fatty acid salt (soap), and explain how their cleaning action and solubility in hard water is related to their chemical structure</a:t>
            </a:r>
          </a:p>
          <a:p>
            <a:r>
              <a:rPr lang="en-AU" sz="1100" dirty="0"/>
              <a:t>explain how the properties of polymers depends on their structural features including; the degree of branching in </a:t>
            </a:r>
            <a:r>
              <a:rPr lang="en-AU" sz="1100" dirty="0" err="1"/>
              <a:t>polyethene</a:t>
            </a:r>
            <a:r>
              <a:rPr lang="en-AU" sz="1100" dirty="0"/>
              <a:t> (LDPE and HDPE), the position of the methyl group in </a:t>
            </a:r>
            <a:r>
              <a:rPr lang="en-AU" sz="1100" dirty="0" err="1"/>
              <a:t>polypropene</a:t>
            </a:r>
            <a:r>
              <a:rPr lang="en-AU" sz="1100" dirty="0"/>
              <a:t> (syntactic, isotactic and </a:t>
            </a:r>
            <a:r>
              <a:rPr lang="en-AU" sz="1100" dirty="0" err="1"/>
              <a:t>atactic</a:t>
            </a:r>
            <a:r>
              <a:rPr lang="en-AU" sz="1100" dirty="0"/>
              <a:t>) and </a:t>
            </a:r>
            <a:r>
              <a:rPr lang="en-AU" sz="1100" dirty="0" err="1"/>
              <a:t>polytetrafluorethene</a:t>
            </a:r>
            <a:r>
              <a:rPr lang="en-AU" sz="1100" dirty="0"/>
              <a:t>.</a:t>
            </a:r>
          </a:p>
        </p:txBody>
      </p:sp>
    </p:spTree>
    <p:extLst>
      <p:ext uri="{BB962C8B-B14F-4D97-AF65-F5344CB8AC3E}">
        <p14:creationId xmlns:p14="http://schemas.microsoft.com/office/powerpoint/2010/main" val="1554099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663" y="-246580"/>
            <a:ext cx="10515600" cy="1325563"/>
          </a:xfrm>
        </p:spPr>
        <p:txBody>
          <a:bodyPr/>
          <a:lstStyle/>
          <a:p>
            <a:r>
              <a:rPr lang="en-AU" b="1" dirty="0">
                <a:solidFill>
                  <a:srgbClr val="00B0F0"/>
                </a:solidFill>
              </a:rPr>
              <a:t>Summary of Proteins</a:t>
            </a:r>
          </a:p>
        </p:txBody>
      </p:sp>
      <p:pic>
        <p:nvPicPr>
          <p:cNvPr id="3" name="Picture 2"/>
          <p:cNvPicPr>
            <a:picLocks noChangeAspect="1"/>
          </p:cNvPicPr>
          <p:nvPr/>
        </p:nvPicPr>
        <p:blipFill>
          <a:blip r:embed="rId2"/>
          <a:stretch>
            <a:fillRect/>
          </a:stretch>
        </p:blipFill>
        <p:spPr>
          <a:xfrm>
            <a:off x="412038" y="678093"/>
            <a:ext cx="8808270" cy="2985230"/>
          </a:xfrm>
          <a:prstGeom prst="rect">
            <a:avLst/>
          </a:prstGeom>
        </p:spPr>
      </p:pic>
    </p:spTree>
    <p:extLst>
      <p:ext uri="{BB962C8B-B14F-4D97-AF65-F5344CB8AC3E}">
        <p14:creationId xmlns:p14="http://schemas.microsoft.com/office/powerpoint/2010/main" val="2544331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129" y="824752"/>
            <a:ext cx="10878671" cy="5827059"/>
          </a:xfrm>
        </p:spPr>
        <p:txBody>
          <a:bodyPr>
            <a:normAutofit/>
          </a:bodyPr>
          <a:lstStyle/>
          <a:p>
            <a:pPr marL="0" indent="0">
              <a:buNone/>
            </a:pPr>
            <a:r>
              <a:rPr lang="en-AU" b="1" u="sng" dirty="0"/>
              <a:t>Enzymes.</a:t>
            </a:r>
          </a:p>
          <a:p>
            <a:r>
              <a:rPr lang="en-AU" b="1" dirty="0"/>
              <a:t>Enzymes</a:t>
            </a:r>
            <a:r>
              <a:rPr lang="en-AU" dirty="0"/>
              <a:t> are proteins that function as biological catalysts</a:t>
            </a:r>
          </a:p>
          <a:p>
            <a:r>
              <a:rPr lang="en-AU" dirty="0"/>
              <a:t>They form an enzyme–substrate complex that lowers the activation energy by providing an alternative pathway for the reaction of substrate to product. 	</a:t>
            </a:r>
          </a:p>
          <a:p>
            <a:endParaRPr lang="en-AU" dirty="0"/>
          </a:p>
          <a:p>
            <a:pPr marL="0" indent="0">
              <a:buNone/>
            </a:pPr>
            <a:br>
              <a:rPr lang="en-AU" dirty="0"/>
            </a:br>
            <a:endParaRPr lang="en-AU" dirty="0"/>
          </a:p>
          <a:p>
            <a:pPr marL="0" indent="0">
              <a:buNone/>
            </a:pPr>
            <a:endParaRPr lang="en-AU" dirty="0"/>
          </a:p>
          <a:p>
            <a:pPr marL="0" indent="0">
              <a:buNone/>
            </a:pPr>
            <a:endParaRPr lang="en-AU" dirty="0"/>
          </a:p>
          <a:p>
            <a:pPr marL="0" indent="0">
              <a:buNone/>
            </a:pPr>
            <a:endParaRPr lang="en-AU" dirty="0"/>
          </a:p>
        </p:txBody>
      </p:sp>
      <p:sp>
        <p:nvSpPr>
          <p:cNvPr id="4" name="Rectangle 3"/>
          <p:cNvSpPr>
            <a:spLocks noChangeArrowheads="1"/>
          </p:cNvSpPr>
          <p:nvPr/>
        </p:nvSpPr>
        <p:spPr bwMode="auto">
          <a:xfrm>
            <a:off x="323430" y="143070"/>
            <a:ext cx="1155480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AU" sz="1600" dirty="0">
                <a:solidFill>
                  <a:srgbClr val="00B0F0"/>
                </a:solidFill>
              </a:rPr>
              <a:t>recognise that enzymes are proteins and describe the characteristics of biological catalysts (enzymes) including that activity depends on the structure and the specificity of the enzyme action </a:t>
            </a:r>
            <a:endParaRPr lang="en-AU" altLang="en-US" sz="1600" dirty="0"/>
          </a:p>
        </p:txBody>
      </p:sp>
      <p:pic>
        <p:nvPicPr>
          <p:cNvPr id="2" name="Picture 1"/>
          <p:cNvPicPr>
            <a:picLocks noChangeAspect="1"/>
          </p:cNvPicPr>
          <p:nvPr/>
        </p:nvPicPr>
        <p:blipFill>
          <a:blip r:embed="rId2"/>
          <a:stretch>
            <a:fillRect/>
          </a:stretch>
        </p:blipFill>
        <p:spPr>
          <a:xfrm>
            <a:off x="2460831" y="2702677"/>
            <a:ext cx="3706886" cy="4046041"/>
          </a:xfrm>
          <a:prstGeom prst="rect">
            <a:avLst/>
          </a:prstGeom>
        </p:spPr>
      </p:pic>
      <p:pic>
        <p:nvPicPr>
          <p:cNvPr id="6" name="Picture 5"/>
          <p:cNvPicPr>
            <a:picLocks noChangeAspect="1"/>
          </p:cNvPicPr>
          <p:nvPr/>
        </p:nvPicPr>
        <p:blipFill>
          <a:blip r:embed="rId3"/>
          <a:stretch>
            <a:fillRect/>
          </a:stretch>
        </p:blipFill>
        <p:spPr>
          <a:xfrm>
            <a:off x="6317036" y="2976280"/>
            <a:ext cx="5788962" cy="3594849"/>
          </a:xfrm>
          <a:prstGeom prst="rect">
            <a:avLst/>
          </a:prstGeom>
        </p:spPr>
      </p:pic>
    </p:spTree>
    <p:extLst>
      <p:ext uri="{BB962C8B-B14F-4D97-AF65-F5344CB8AC3E}">
        <p14:creationId xmlns:p14="http://schemas.microsoft.com/office/powerpoint/2010/main" val="2008924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27845"/>
            <a:ext cx="10515600" cy="962843"/>
          </a:xfrm>
        </p:spPr>
        <p:txBody>
          <a:bodyPr/>
          <a:lstStyle/>
          <a:p>
            <a:r>
              <a:rPr lang="en-AU" b="1" dirty="0"/>
              <a:t>Characteristics of Biological enzyme catalyst</a:t>
            </a:r>
          </a:p>
        </p:txBody>
      </p:sp>
      <p:sp>
        <p:nvSpPr>
          <p:cNvPr id="3" name="Content Placeholder 2"/>
          <p:cNvSpPr>
            <a:spLocks noGrp="1"/>
          </p:cNvSpPr>
          <p:nvPr>
            <p:ph idx="1"/>
          </p:nvPr>
        </p:nvSpPr>
        <p:spPr/>
        <p:txBody>
          <a:bodyPr>
            <a:normAutofit/>
          </a:bodyPr>
          <a:lstStyle/>
          <a:p>
            <a:r>
              <a:rPr lang="en-AU" dirty="0"/>
              <a:t>Enzymes increase the rate of reaction by lowering the activation energy providing alternative pathway </a:t>
            </a:r>
          </a:p>
          <a:p>
            <a:r>
              <a:rPr lang="en-AU" dirty="0"/>
              <a:t>Enzymes are not used up or altered in the reaction and therefore can be used again </a:t>
            </a:r>
          </a:p>
          <a:p>
            <a:r>
              <a:rPr lang="en-AU" dirty="0"/>
              <a:t>The catalytic action of enzymes is specific for a single reaction or type of reaction.</a:t>
            </a:r>
          </a:p>
          <a:p>
            <a:r>
              <a:rPr lang="en-AU"/>
              <a:t>The action </a:t>
            </a:r>
            <a:r>
              <a:rPr lang="en-AU" dirty="0"/>
              <a:t>of the enzyme depends on its specific 3D structure.</a:t>
            </a:r>
          </a:p>
          <a:p>
            <a:r>
              <a:rPr lang="en-AU" dirty="0"/>
              <a:t>Enzymes are sensitive to reaction conditions, pH and temperature if denatured or shape altered they are rendered ineffective. </a:t>
            </a:r>
          </a:p>
          <a:p>
            <a:endParaRPr lang="en-AU" dirty="0"/>
          </a:p>
        </p:txBody>
      </p:sp>
      <p:sp>
        <p:nvSpPr>
          <p:cNvPr id="4" name="Rectangle 3"/>
          <p:cNvSpPr>
            <a:spLocks noChangeArrowheads="1"/>
          </p:cNvSpPr>
          <p:nvPr/>
        </p:nvSpPr>
        <p:spPr bwMode="auto">
          <a:xfrm>
            <a:off x="323430" y="143070"/>
            <a:ext cx="1155480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AU" sz="1600" dirty="0">
                <a:solidFill>
                  <a:srgbClr val="00B0F0"/>
                </a:solidFill>
              </a:rPr>
              <a:t>recognise that enzymes are proteins and describe the characteristics of biological catalysts (enzymes) including that activity depends on the structure and the specificity of the enzyme action </a:t>
            </a:r>
            <a:endParaRPr lang="en-AU" altLang="en-US" sz="1600" dirty="0"/>
          </a:p>
        </p:txBody>
      </p:sp>
      <p:sp>
        <p:nvSpPr>
          <p:cNvPr id="5" name="Rounded Rectangular Callout 4"/>
          <p:cNvSpPr/>
          <p:nvPr/>
        </p:nvSpPr>
        <p:spPr>
          <a:xfrm>
            <a:off x="8260422" y="5948737"/>
            <a:ext cx="3739794" cy="801384"/>
          </a:xfrm>
          <a:prstGeom prst="wedgeRoundRectCallout">
            <a:avLst>
              <a:gd name="adj1" fmla="val 5266"/>
              <a:gd name="adj2" fmla="val -1157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H+ from acid and an increase in temperature can break hydrogen bonding.</a:t>
            </a:r>
          </a:p>
        </p:txBody>
      </p:sp>
    </p:spTree>
    <p:extLst>
      <p:ext uri="{BB962C8B-B14F-4D97-AF65-F5344CB8AC3E}">
        <p14:creationId xmlns:p14="http://schemas.microsoft.com/office/powerpoint/2010/main" val="3825483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Enzym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77452" y="365124"/>
            <a:ext cx="10439186" cy="5871909"/>
          </a:xfrm>
        </p:spPr>
      </p:pic>
    </p:spTree>
    <p:extLst>
      <p:ext uri="{BB962C8B-B14F-4D97-AF65-F5344CB8AC3E}">
        <p14:creationId xmlns:p14="http://schemas.microsoft.com/office/powerpoint/2010/main" val="10768376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AU" altLang="en-US" dirty="0"/>
              <a:t>WORKSHEET</a:t>
            </a:r>
          </a:p>
        </p:txBody>
      </p:sp>
    </p:spTree>
    <p:extLst>
      <p:ext uri="{BB962C8B-B14F-4D97-AF65-F5344CB8AC3E}">
        <p14:creationId xmlns:p14="http://schemas.microsoft.com/office/powerpoint/2010/main" val="3824504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129" y="824752"/>
            <a:ext cx="10878671" cy="5827059"/>
          </a:xfrm>
        </p:spPr>
        <p:txBody>
          <a:bodyPr>
            <a:normAutofit fontScale="92500" lnSpcReduction="10000"/>
          </a:bodyPr>
          <a:lstStyle/>
          <a:p>
            <a:pPr marL="0" indent="0">
              <a:buNone/>
            </a:pPr>
            <a:r>
              <a:rPr lang="en-AU" b="1" u="sng" dirty="0"/>
              <a:t>Primary Structure of a protein.</a:t>
            </a:r>
          </a:p>
          <a:p>
            <a:r>
              <a:rPr lang="en-AU" b="1" dirty="0"/>
              <a:t>Proteins</a:t>
            </a:r>
            <a:r>
              <a:rPr lang="en-AU" dirty="0"/>
              <a:t> are long chain molecules (polymers) composed of amino acids (monomers)</a:t>
            </a:r>
            <a:endParaRPr lang="en-AU" b="1" dirty="0"/>
          </a:p>
          <a:p>
            <a:r>
              <a:rPr lang="en-AU" b="1" dirty="0"/>
              <a:t>Amino acids </a:t>
            </a:r>
            <a:r>
              <a:rPr lang="en-AU" dirty="0"/>
              <a:t>are covalently joined via peptide bonds</a:t>
            </a:r>
          </a:p>
          <a:p>
            <a:r>
              <a:rPr lang="en-AU" dirty="0"/>
              <a:t>The order of the amino acid sequence is called the </a:t>
            </a:r>
            <a:r>
              <a:rPr lang="en-AU" b="1" i="1" dirty="0"/>
              <a:t>primary structure</a:t>
            </a:r>
            <a:r>
              <a:rPr lang="en-AU" dirty="0"/>
              <a:t> and determines the way the chain will fold.</a:t>
            </a:r>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r>
              <a:rPr lang="en-AU" dirty="0"/>
              <a:t>Different amino acid sequences will fold into different configurations due to the chemical properties of the variable side chains.</a:t>
            </a:r>
          </a:p>
        </p:txBody>
      </p:sp>
      <p:sp>
        <p:nvSpPr>
          <p:cNvPr id="4" name="Rectangle 3"/>
          <p:cNvSpPr>
            <a:spLocks noChangeArrowheads="1"/>
          </p:cNvSpPr>
          <p:nvPr/>
        </p:nvSpPr>
        <p:spPr bwMode="auto">
          <a:xfrm>
            <a:off x="323430" y="143070"/>
            <a:ext cx="115548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AU" sz="1600" dirty="0">
                <a:solidFill>
                  <a:srgbClr val="00B0F0"/>
                </a:solidFill>
              </a:rPr>
              <a:t>describe and explain the primary, secondary (α-helix and β-pleated sheets), tertiary and quaternary structure of proteins</a:t>
            </a:r>
            <a:endParaRPr lang="en-AU" altLang="en-US" sz="1600" dirty="0"/>
          </a:p>
        </p:txBody>
      </p:sp>
      <p:pic>
        <p:nvPicPr>
          <p:cNvPr id="5" name="Picture 4"/>
          <p:cNvPicPr>
            <a:picLocks noChangeAspect="1"/>
          </p:cNvPicPr>
          <p:nvPr/>
        </p:nvPicPr>
        <p:blipFill rotWithShape="1">
          <a:blip r:embed="rId2"/>
          <a:srcRect l="51674" t="19986" r="21212" b="48851"/>
          <a:stretch/>
        </p:blipFill>
        <p:spPr>
          <a:xfrm>
            <a:off x="3543752" y="3236257"/>
            <a:ext cx="3583189" cy="2316520"/>
          </a:xfrm>
          <a:prstGeom prst="rect">
            <a:avLst/>
          </a:prstGeom>
        </p:spPr>
      </p:pic>
    </p:spTree>
    <p:extLst>
      <p:ext uri="{BB962C8B-B14F-4D97-AF65-F5344CB8AC3E}">
        <p14:creationId xmlns:p14="http://schemas.microsoft.com/office/powerpoint/2010/main" val="2224569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129" y="824752"/>
            <a:ext cx="10878671" cy="5827059"/>
          </a:xfrm>
        </p:spPr>
        <p:txBody>
          <a:bodyPr>
            <a:normAutofit/>
          </a:bodyPr>
          <a:lstStyle/>
          <a:p>
            <a:pPr marL="0" indent="0">
              <a:buNone/>
            </a:pPr>
            <a:r>
              <a:rPr lang="en-AU" b="1" u="sng" dirty="0"/>
              <a:t>Secondary Structure of a protein.</a:t>
            </a:r>
          </a:p>
          <a:p>
            <a:r>
              <a:rPr lang="en-AU" dirty="0"/>
              <a:t>The </a:t>
            </a:r>
            <a:r>
              <a:rPr lang="en-AU" b="1" dirty="0"/>
              <a:t>secondary structure</a:t>
            </a:r>
            <a:r>
              <a:rPr lang="en-AU" dirty="0"/>
              <a:t> of a protein refers to the folding of the polypeptide chain as a result of hydrogen bonding forming between non-adjacent amino (-NH</a:t>
            </a:r>
            <a:r>
              <a:rPr lang="en-AU" baseline="-25000" dirty="0"/>
              <a:t>2</a:t>
            </a:r>
            <a:r>
              <a:rPr lang="en-AU" dirty="0"/>
              <a:t>) and carboxyl groups (-COOH)</a:t>
            </a:r>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p:txBody>
      </p:sp>
      <p:sp>
        <p:nvSpPr>
          <p:cNvPr id="4" name="Rectangle 3"/>
          <p:cNvSpPr>
            <a:spLocks noChangeArrowheads="1"/>
          </p:cNvSpPr>
          <p:nvPr/>
        </p:nvSpPr>
        <p:spPr bwMode="auto">
          <a:xfrm>
            <a:off x="323430" y="143070"/>
            <a:ext cx="115548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AU" sz="1600" dirty="0">
                <a:solidFill>
                  <a:srgbClr val="00B0F0"/>
                </a:solidFill>
              </a:rPr>
              <a:t>describe and explain the primary, secondary (α-helix and β-pleated sheets), tertiary and quaternary structure of proteins</a:t>
            </a:r>
            <a:endParaRPr lang="en-AU" altLang="en-US" sz="1600" dirty="0"/>
          </a:p>
        </p:txBody>
      </p:sp>
      <p:sp>
        <p:nvSpPr>
          <p:cNvPr id="8" name="Rectangle 7"/>
          <p:cNvSpPr/>
          <p:nvPr/>
        </p:nvSpPr>
        <p:spPr>
          <a:xfrm>
            <a:off x="434786" y="3138116"/>
            <a:ext cx="2545976" cy="2585323"/>
          </a:xfrm>
          <a:prstGeom prst="rect">
            <a:avLst/>
          </a:prstGeom>
          <a:ln>
            <a:solidFill>
              <a:schemeClr val="tx1"/>
            </a:solidFill>
          </a:ln>
        </p:spPr>
        <p:txBody>
          <a:bodyPr wrap="square">
            <a:spAutoFit/>
          </a:bodyPr>
          <a:lstStyle/>
          <a:p>
            <a:r>
              <a:rPr lang="en-AU" b="1" i="1" dirty="0"/>
              <a:t>Alpha helices</a:t>
            </a:r>
            <a:r>
              <a:rPr lang="en-AU" b="1" dirty="0"/>
              <a:t> </a:t>
            </a:r>
            <a:r>
              <a:rPr lang="en-AU" dirty="0"/>
              <a:t>occur when the amino acid sequence folds into a coil / spiral arrangement</a:t>
            </a:r>
          </a:p>
          <a:p>
            <a:endParaRPr lang="en-AU" b="1" dirty="0"/>
          </a:p>
          <a:p>
            <a:r>
              <a:rPr lang="en-AU" b="1" dirty="0"/>
              <a:t>Elastic</a:t>
            </a:r>
          </a:p>
          <a:p>
            <a:r>
              <a:rPr lang="en-AU" dirty="0"/>
              <a:t>The H-bonds are easily broken and allows the molecule to stretch. </a:t>
            </a:r>
          </a:p>
        </p:txBody>
      </p:sp>
      <p:sp>
        <p:nvSpPr>
          <p:cNvPr id="9" name="Rectangle 8"/>
          <p:cNvSpPr/>
          <p:nvPr/>
        </p:nvSpPr>
        <p:spPr>
          <a:xfrm>
            <a:off x="8413377" y="3138116"/>
            <a:ext cx="3581400" cy="2585323"/>
          </a:xfrm>
          <a:prstGeom prst="rect">
            <a:avLst/>
          </a:prstGeom>
          <a:ln>
            <a:solidFill>
              <a:schemeClr val="tx1"/>
            </a:solidFill>
          </a:ln>
        </p:spPr>
        <p:txBody>
          <a:bodyPr wrap="square">
            <a:spAutoFit/>
          </a:bodyPr>
          <a:lstStyle/>
          <a:p>
            <a:r>
              <a:rPr lang="en-AU" b="1" i="1" dirty="0"/>
              <a:t>Beta-pleated sheets</a:t>
            </a:r>
            <a:r>
              <a:rPr lang="en-AU" dirty="0"/>
              <a:t> occur when the amino acid sequence adopts a directionally-oriented.</a:t>
            </a:r>
          </a:p>
          <a:p>
            <a:endParaRPr lang="en-AU" b="1"/>
          </a:p>
          <a:p>
            <a:r>
              <a:rPr lang="en-AU" b="1"/>
              <a:t>Inelastic</a:t>
            </a:r>
            <a:endParaRPr lang="en-AU" b="1" dirty="0"/>
          </a:p>
          <a:p>
            <a:r>
              <a:rPr lang="en-AU" dirty="0"/>
              <a:t>Inter-chain H-bonding creates cross-links, which are stronger than intra-chain H-bonds and not easily broken. </a:t>
            </a:r>
          </a:p>
        </p:txBody>
      </p:sp>
      <p:pic>
        <p:nvPicPr>
          <p:cNvPr id="11" name="Picture 10"/>
          <p:cNvPicPr>
            <a:picLocks noChangeAspect="1"/>
          </p:cNvPicPr>
          <p:nvPr/>
        </p:nvPicPr>
        <p:blipFill>
          <a:blip r:embed="rId2"/>
          <a:stretch>
            <a:fillRect/>
          </a:stretch>
        </p:blipFill>
        <p:spPr>
          <a:xfrm>
            <a:off x="3227975" y="2748940"/>
            <a:ext cx="4938188" cy="4109060"/>
          </a:xfrm>
          <a:prstGeom prst="rect">
            <a:avLst/>
          </a:prstGeom>
        </p:spPr>
      </p:pic>
    </p:spTree>
    <p:extLst>
      <p:ext uri="{BB962C8B-B14F-4D97-AF65-F5344CB8AC3E}">
        <p14:creationId xmlns:p14="http://schemas.microsoft.com/office/powerpoint/2010/main" val="4143980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129" y="824752"/>
            <a:ext cx="10878671" cy="5827059"/>
          </a:xfrm>
        </p:spPr>
        <p:txBody>
          <a:bodyPr>
            <a:normAutofit fontScale="92500" lnSpcReduction="20000"/>
          </a:bodyPr>
          <a:lstStyle/>
          <a:p>
            <a:pPr marL="0" indent="0">
              <a:buNone/>
            </a:pPr>
            <a:r>
              <a:rPr lang="en-AU" b="1" u="sng" dirty="0"/>
              <a:t>Tertiary Structure of a protein.</a:t>
            </a:r>
          </a:p>
          <a:p>
            <a:r>
              <a:rPr lang="en-AU" sz="2200" dirty="0"/>
              <a:t>The overall three-dimensional configuration of the protein is referred to as the </a:t>
            </a:r>
            <a:r>
              <a:rPr lang="en-AU" sz="2200" b="1" i="1" dirty="0"/>
              <a:t>tertiary structure</a:t>
            </a:r>
            <a:r>
              <a:rPr lang="en-AU" sz="2200" dirty="0"/>
              <a:t> of the protein.</a:t>
            </a:r>
          </a:p>
          <a:p>
            <a:r>
              <a:rPr lang="en-AU" sz="2200" dirty="0"/>
              <a:t>The tertiary structure of a polypeptide chain will be determined by the interactions between the variable side chains</a:t>
            </a:r>
          </a:p>
          <a:p>
            <a:r>
              <a:rPr lang="en-AU" sz="2200" dirty="0"/>
              <a:t>These interactions may include hydrogen bonds, disulphide bridges, ionic interactions, London (dispersion) force.</a:t>
            </a:r>
          </a:p>
          <a:p>
            <a:pPr marL="0" indent="0">
              <a:buNone/>
            </a:pPr>
            <a:br>
              <a:rPr lang="en-AU" dirty="0"/>
            </a:b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r>
              <a:rPr lang="en-AU" b="1" dirty="0"/>
              <a:t>Note: the order of the amino acid sequence (primary structure) determines all subsequent levels of protein folding</a:t>
            </a:r>
          </a:p>
        </p:txBody>
      </p:sp>
      <p:sp>
        <p:nvSpPr>
          <p:cNvPr id="4" name="Rectangle 3"/>
          <p:cNvSpPr>
            <a:spLocks noChangeArrowheads="1"/>
          </p:cNvSpPr>
          <p:nvPr/>
        </p:nvSpPr>
        <p:spPr bwMode="auto">
          <a:xfrm>
            <a:off x="323430" y="143070"/>
            <a:ext cx="115548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AU" sz="1600" dirty="0">
                <a:solidFill>
                  <a:srgbClr val="00B0F0"/>
                </a:solidFill>
              </a:rPr>
              <a:t>describe and explain the primary, secondary (α-helix and β-pleated sheets), tertiary and quaternary structure of proteins</a:t>
            </a:r>
            <a:endParaRPr lang="en-AU" altLang="en-US" sz="1600" dirty="0"/>
          </a:p>
        </p:txBody>
      </p:sp>
      <p:pic>
        <p:nvPicPr>
          <p:cNvPr id="18" name="Picture 17"/>
          <p:cNvPicPr>
            <a:picLocks noChangeAspect="1"/>
          </p:cNvPicPr>
          <p:nvPr/>
        </p:nvPicPr>
        <p:blipFill>
          <a:blip r:embed="rId2"/>
          <a:stretch>
            <a:fillRect/>
          </a:stretch>
        </p:blipFill>
        <p:spPr>
          <a:xfrm>
            <a:off x="3164440" y="2663481"/>
            <a:ext cx="5424755" cy="3396368"/>
          </a:xfrm>
          <a:prstGeom prst="rect">
            <a:avLst/>
          </a:prstGeom>
        </p:spPr>
      </p:pic>
    </p:spTree>
    <p:extLst>
      <p:ext uri="{BB962C8B-B14F-4D97-AF65-F5344CB8AC3E}">
        <p14:creationId xmlns:p14="http://schemas.microsoft.com/office/powerpoint/2010/main" val="1833645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129" y="824752"/>
            <a:ext cx="10878671" cy="5827059"/>
          </a:xfrm>
        </p:spPr>
        <p:txBody>
          <a:bodyPr>
            <a:normAutofit lnSpcReduction="10000"/>
          </a:bodyPr>
          <a:lstStyle/>
          <a:p>
            <a:pPr marL="0" indent="0">
              <a:buNone/>
            </a:pPr>
            <a:r>
              <a:rPr lang="en-AU" b="1" u="sng" dirty="0"/>
              <a:t>Tertiary Structure of a protein.</a:t>
            </a:r>
          </a:p>
          <a:p>
            <a:r>
              <a:rPr lang="en-AU" sz="2400" dirty="0"/>
              <a:t>Hydrophobic side-chains tend to fold inwards to the interior of the protein molecule where they are shielded from the aqueous medium and can interact with each other.</a:t>
            </a:r>
          </a:p>
          <a:p>
            <a:endParaRPr lang="en-AU" sz="2400" dirty="0"/>
          </a:p>
          <a:p>
            <a:r>
              <a:rPr lang="en-AU" sz="2400" dirty="0"/>
              <a:t>The formation of </a:t>
            </a:r>
            <a:r>
              <a:rPr lang="en-AU" sz="2400" dirty="0" err="1"/>
              <a:t>disulfide</a:t>
            </a:r>
            <a:r>
              <a:rPr lang="en-AU" sz="2400" dirty="0"/>
              <a:t> bridges is an important aspect of the stabilisation of protein tertiary structure, allowing different parts of the protein chain to be held together covalently.</a:t>
            </a:r>
          </a:p>
          <a:p>
            <a:endParaRPr lang="en-AU" sz="2400" dirty="0"/>
          </a:p>
          <a:p>
            <a:r>
              <a:rPr lang="en-AU" sz="2400" dirty="0"/>
              <a:t>Hydrogen bonds may form between different side-chain groups and can bring together two parts of a chain that are some distance away in terms of sequence of amino acids.</a:t>
            </a:r>
          </a:p>
          <a:p>
            <a:endParaRPr lang="en-AU" sz="2400" dirty="0"/>
          </a:p>
          <a:p>
            <a:r>
              <a:rPr lang="en-AU" sz="2400" dirty="0"/>
              <a:t>Electrostatic forces between positively and negatively charged sites on amino acid side-chains also help to stabilise the tertiary structure of a protein.</a:t>
            </a:r>
          </a:p>
        </p:txBody>
      </p:sp>
      <p:sp>
        <p:nvSpPr>
          <p:cNvPr id="4" name="Rectangle 3"/>
          <p:cNvSpPr>
            <a:spLocks noChangeArrowheads="1"/>
          </p:cNvSpPr>
          <p:nvPr/>
        </p:nvSpPr>
        <p:spPr bwMode="auto">
          <a:xfrm>
            <a:off x="323430" y="143070"/>
            <a:ext cx="115548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AU" sz="1600" dirty="0">
                <a:solidFill>
                  <a:srgbClr val="00B0F0"/>
                </a:solidFill>
              </a:rPr>
              <a:t>describe and explain the primary, secondary (α-helix and β-pleated sheets), tertiary and quaternary structure of proteins </a:t>
            </a:r>
            <a:endParaRPr lang="en-AU" altLang="en-US" sz="1600" dirty="0"/>
          </a:p>
        </p:txBody>
      </p:sp>
    </p:spTree>
    <p:extLst>
      <p:ext uri="{BB962C8B-B14F-4D97-AF65-F5344CB8AC3E}">
        <p14:creationId xmlns:p14="http://schemas.microsoft.com/office/powerpoint/2010/main" val="2931041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129" y="824752"/>
            <a:ext cx="10878671" cy="5827059"/>
          </a:xfrm>
        </p:spPr>
        <p:txBody>
          <a:bodyPr>
            <a:normAutofit/>
          </a:bodyPr>
          <a:lstStyle/>
          <a:p>
            <a:pPr marL="0" indent="0">
              <a:buNone/>
            </a:pPr>
            <a:r>
              <a:rPr lang="en-AU" b="1" u="sng" dirty="0"/>
              <a:t>Quaternary Structure of a protein.</a:t>
            </a:r>
          </a:p>
          <a:p>
            <a:r>
              <a:rPr lang="en-AU" dirty="0"/>
              <a:t>Quaternary structures are found in proteins that consist of </a:t>
            </a:r>
            <a:r>
              <a:rPr lang="en-AU" b="1" u="sng" dirty="0"/>
              <a:t>more than one</a:t>
            </a:r>
            <a:r>
              <a:rPr lang="en-AU" b="1" dirty="0"/>
              <a:t> polypeptide chain linked together</a:t>
            </a:r>
            <a:r>
              <a:rPr lang="en-AU" dirty="0"/>
              <a:t> </a:t>
            </a:r>
          </a:p>
          <a:p>
            <a:pPr marL="0" indent="0">
              <a:buNone/>
            </a:pPr>
            <a:br>
              <a:rPr lang="en-AU" dirty="0"/>
            </a:br>
            <a:endParaRPr lang="en-AU" dirty="0"/>
          </a:p>
          <a:p>
            <a:pPr marL="0" indent="0">
              <a:buNone/>
            </a:pPr>
            <a:endParaRPr lang="en-AU" dirty="0"/>
          </a:p>
          <a:p>
            <a:pPr marL="0" indent="0">
              <a:buNone/>
            </a:pPr>
            <a:endParaRPr lang="en-AU" dirty="0"/>
          </a:p>
          <a:p>
            <a:pPr marL="0" indent="0">
              <a:buNone/>
            </a:pPr>
            <a:endParaRPr lang="en-AU" dirty="0"/>
          </a:p>
        </p:txBody>
      </p:sp>
      <p:sp>
        <p:nvSpPr>
          <p:cNvPr id="4" name="Rectangle 3"/>
          <p:cNvSpPr>
            <a:spLocks noChangeArrowheads="1"/>
          </p:cNvSpPr>
          <p:nvPr/>
        </p:nvSpPr>
        <p:spPr bwMode="auto">
          <a:xfrm>
            <a:off x="323430" y="143070"/>
            <a:ext cx="115548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r>
              <a:rPr lang="en-AU" sz="1600" dirty="0">
                <a:solidFill>
                  <a:srgbClr val="00B0F0"/>
                </a:solidFill>
              </a:rPr>
              <a:t>describe and explain the primary, secondary (α-helix and β-pleated sheets), tertiary and quaternary structure of proteins </a:t>
            </a:r>
            <a:endParaRPr lang="en-AU" altLang="en-US" sz="1600" dirty="0"/>
          </a:p>
        </p:txBody>
      </p:sp>
      <p:pic>
        <p:nvPicPr>
          <p:cNvPr id="5" name="Picture 4"/>
          <p:cNvPicPr>
            <a:picLocks noChangeAspect="1"/>
          </p:cNvPicPr>
          <p:nvPr/>
        </p:nvPicPr>
        <p:blipFill rotWithShape="1">
          <a:blip r:embed="rId2"/>
          <a:srcRect l="38020" t="40685" r="24719" b="22021"/>
          <a:stretch/>
        </p:blipFill>
        <p:spPr>
          <a:xfrm>
            <a:off x="3251470" y="2521939"/>
            <a:ext cx="5779514" cy="3253822"/>
          </a:xfrm>
          <a:prstGeom prst="rect">
            <a:avLst/>
          </a:prstGeom>
        </p:spPr>
      </p:pic>
    </p:spTree>
    <p:extLst>
      <p:ext uri="{BB962C8B-B14F-4D97-AF65-F5344CB8AC3E}">
        <p14:creationId xmlns:p14="http://schemas.microsoft.com/office/powerpoint/2010/main" val="1037896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259" y="0"/>
            <a:ext cx="10515600" cy="1325563"/>
          </a:xfrm>
        </p:spPr>
        <p:txBody>
          <a:bodyPr/>
          <a:lstStyle/>
          <a:p>
            <a:r>
              <a:rPr lang="en-AU" b="1" dirty="0">
                <a:solidFill>
                  <a:srgbClr val="00B0F0"/>
                </a:solidFill>
              </a:rPr>
              <a:t>Summary of Proteins</a:t>
            </a:r>
          </a:p>
        </p:txBody>
      </p:sp>
      <p:pic>
        <p:nvPicPr>
          <p:cNvPr id="5" name="Background Information of Proteins">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869576" y="929529"/>
            <a:ext cx="9717742" cy="5466230"/>
          </a:xfrm>
        </p:spPr>
      </p:pic>
    </p:spTree>
    <p:extLst>
      <p:ext uri="{BB962C8B-B14F-4D97-AF65-F5344CB8AC3E}">
        <p14:creationId xmlns:p14="http://schemas.microsoft.com/office/powerpoint/2010/main" val="4566066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663" y="-246580"/>
            <a:ext cx="10515600" cy="1325563"/>
          </a:xfrm>
        </p:spPr>
        <p:txBody>
          <a:bodyPr/>
          <a:lstStyle/>
          <a:p>
            <a:r>
              <a:rPr lang="en-AU" b="1" dirty="0">
                <a:solidFill>
                  <a:srgbClr val="00B0F0"/>
                </a:solidFill>
              </a:rPr>
              <a:t>Summary of Proteins</a:t>
            </a:r>
          </a:p>
        </p:txBody>
      </p:sp>
      <p:pic>
        <p:nvPicPr>
          <p:cNvPr id="8" name="Picture 7"/>
          <p:cNvPicPr>
            <a:picLocks noChangeAspect="1"/>
          </p:cNvPicPr>
          <p:nvPr/>
        </p:nvPicPr>
        <p:blipFill>
          <a:blip r:embed="rId2"/>
          <a:stretch>
            <a:fillRect/>
          </a:stretch>
        </p:blipFill>
        <p:spPr>
          <a:xfrm>
            <a:off x="418779" y="633214"/>
            <a:ext cx="8828086" cy="3383982"/>
          </a:xfrm>
          <a:prstGeom prst="rect">
            <a:avLst/>
          </a:prstGeom>
        </p:spPr>
      </p:pic>
    </p:spTree>
    <p:extLst>
      <p:ext uri="{BB962C8B-B14F-4D97-AF65-F5344CB8AC3E}">
        <p14:creationId xmlns:p14="http://schemas.microsoft.com/office/powerpoint/2010/main" val="1548210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663" y="-246580"/>
            <a:ext cx="10515600" cy="1325563"/>
          </a:xfrm>
        </p:spPr>
        <p:txBody>
          <a:bodyPr/>
          <a:lstStyle/>
          <a:p>
            <a:r>
              <a:rPr lang="en-AU" b="1" dirty="0">
                <a:solidFill>
                  <a:srgbClr val="00B0F0"/>
                </a:solidFill>
              </a:rPr>
              <a:t>Summary of Proteins</a:t>
            </a:r>
          </a:p>
        </p:txBody>
      </p:sp>
      <p:pic>
        <p:nvPicPr>
          <p:cNvPr id="7" name="Picture 6"/>
          <p:cNvPicPr>
            <a:picLocks noChangeAspect="1"/>
          </p:cNvPicPr>
          <p:nvPr/>
        </p:nvPicPr>
        <p:blipFill>
          <a:blip r:embed="rId2"/>
          <a:stretch>
            <a:fillRect/>
          </a:stretch>
        </p:blipFill>
        <p:spPr>
          <a:xfrm>
            <a:off x="412037" y="667818"/>
            <a:ext cx="8808270" cy="6001783"/>
          </a:xfrm>
          <a:prstGeom prst="rect">
            <a:avLst/>
          </a:prstGeom>
        </p:spPr>
      </p:pic>
    </p:spTree>
    <p:extLst>
      <p:ext uri="{BB962C8B-B14F-4D97-AF65-F5344CB8AC3E}">
        <p14:creationId xmlns:p14="http://schemas.microsoft.com/office/powerpoint/2010/main" val="35437194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313B5438D19494EA92D86212247A8D6" ma:contentTypeVersion="34" ma:contentTypeDescription="Create a new document." ma:contentTypeScope="" ma:versionID="0238e12663833820a27f0df837eb9524">
  <xsd:schema xmlns:xsd="http://www.w3.org/2001/XMLSchema" xmlns:xs="http://www.w3.org/2001/XMLSchema" xmlns:p="http://schemas.microsoft.com/office/2006/metadata/properties" xmlns:ns3="4344eb9f-4239-49f9-a0c4-8eed41fc921f" xmlns:ns4="c6edf730-7d67-489d-9f53-32da9a007e88" targetNamespace="http://schemas.microsoft.com/office/2006/metadata/properties" ma:root="true" ma:fieldsID="e9b3b2231a979b4c1aa460d8885e6b37" ns3:_="" ns4:_="">
    <xsd:import namespace="4344eb9f-4239-49f9-a0c4-8eed41fc921f"/>
    <xsd:import namespace="c6edf730-7d67-489d-9f53-32da9a007e8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NotebookType" minOccurs="0"/>
                <xsd:element ref="ns3:FolderType" minOccurs="0"/>
                <xsd:element ref="ns3:Owner" minOccurs="0"/>
                <xsd:element ref="ns3:DefaultSectionNames" minOccurs="0"/>
                <xsd:element ref="ns3:Templates" minOccurs="0"/>
                <xsd:element ref="ns3:CultureName" minOccurs="0"/>
                <xsd:element ref="ns3:AppVersion" minOccurs="0"/>
                <xsd:element ref="ns3:Teachers" minOccurs="0"/>
                <xsd:element ref="ns3:Students" minOccurs="0"/>
                <xsd:element ref="ns3:Student_Group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TeamsChannelId" minOccurs="0"/>
                <xsd:element ref="ns3:IsNotebookLocked" minOccurs="0"/>
                <xsd:element ref="ns3:Math_Settings" minOccurs="0"/>
                <xsd:element ref="ns3:MediaServiceDateTaken" minOccurs="0"/>
                <xsd:element ref="ns3:Distribution_Groups" minOccurs="0"/>
                <xsd:element ref="ns3:LMS_Mappings"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Teams_Channel_Section_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44eb9f-4239-49f9-a0c4-8eed41fc921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NotebookType" ma:index="13" nillable="true" ma:displayName="Notebook Type" ma:internalName="NotebookType">
      <xsd:simpleType>
        <xsd:restriction base="dms:Text"/>
      </xsd:simpleType>
    </xsd:element>
    <xsd:element name="FolderType" ma:index="14" nillable="true" ma:displayName="Folder Type" ma:internalName="FolderType">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6" nillable="true" ma:displayName="Default Section Names" ma:internalName="DefaultSectionNames">
      <xsd:simpleType>
        <xsd:restriction base="dms:Note">
          <xsd:maxLength value="255"/>
        </xsd:restriction>
      </xsd:simpleType>
    </xsd:element>
    <xsd:element name="Templates" ma:index="17" nillable="true" ma:displayName="Templates" ma:internalName="Templates">
      <xsd:simpleType>
        <xsd:restriction base="dms:Note">
          <xsd:maxLength value="255"/>
        </xsd:restriction>
      </xsd:simpleType>
    </xsd:element>
    <xsd:element name="CultureName" ma:index="18" nillable="true" ma:displayName="Culture Name" ma:internalName="CultureName">
      <xsd:simpleType>
        <xsd:restriction base="dms:Text"/>
      </xsd:simpleType>
    </xsd:element>
    <xsd:element name="AppVersion" ma:index="19" nillable="true" ma:displayName="App Version" ma:internalName="AppVersion">
      <xsd:simpleType>
        <xsd:restriction base="dms:Text"/>
      </xsd:simpleType>
    </xsd:element>
    <xsd:element name="Teachers" ma:index="20"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1"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2"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23" nillable="true" ma:displayName="Invited Teachers" ma:internalName="Invited_Teachers">
      <xsd:simpleType>
        <xsd:restriction base="dms:Note">
          <xsd:maxLength value="255"/>
        </xsd:restriction>
      </xsd:simpleType>
    </xsd:element>
    <xsd:element name="Invited_Students" ma:index="24" nillable="true" ma:displayName="Invited Students" ma:internalName="Invited_Students">
      <xsd:simpleType>
        <xsd:restriction base="dms:Note">
          <xsd:maxLength value="255"/>
        </xsd:restriction>
      </xsd:simpleType>
    </xsd:element>
    <xsd:element name="Self_Registration_Enabled" ma:index="25" nillable="true" ma:displayName="Self Registration Enabled" ma:internalName="Self_Registration_Enabled">
      <xsd:simpleType>
        <xsd:restriction base="dms:Boolean"/>
      </xsd:simpleType>
    </xsd:element>
    <xsd:element name="Has_Teacher_Only_SectionGroup" ma:index="26" nillable="true" ma:displayName="Has Teacher Only SectionGroup" ma:internalName="Has_Teacher_Only_SectionGroup">
      <xsd:simpleType>
        <xsd:restriction base="dms:Boolean"/>
      </xsd:simpleType>
    </xsd:element>
    <xsd:element name="Is_Collaboration_Space_Locked" ma:index="27" nillable="true" ma:displayName="Is Collaboration Space Locked" ma:internalName="Is_Collaboration_Space_Locked">
      <xsd:simpleType>
        <xsd:restriction base="dms:Boolean"/>
      </xsd:simpleType>
    </xsd:element>
    <xsd:element name="TeamsChannelId" ma:index="28" nillable="true" ma:displayName="Teams Channel Id" ma:internalName="TeamsChannelId">
      <xsd:simpleType>
        <xsd:restriction base="dms:Text"/>
      </xsd:simpleType>
    </xsd:element>
    <xsd:element name="IsNotebookLocked" ma:index="29" nillable="true" ma:displayName="Is Notebook Locked" ma:internalName="IsNotebookLocked">
      <xsd:simpleType>
        <xsd:restriction base="dms:Boolean"/>
      </xsd:simpleType>
    </xsd:element>
    <xsd:element name="Math_Settings" ma:index="30" nillable="true" ma:displayName="Math Settings" ma:internalName="Math_Settings">
      <xsd:simpleType>
        <xsd:restriction base="dms:Text"/>
      </xsd:simpleType>
    </xsd:element>
    <xsd:element name="MediaServiceDateTaken" ma:index="31" nillable="true" ma:displayName="MediaServiceDateTaken" ma:hidden="true" ma:internalName="MediaServiceDateTaken" ma:readOnly="true">
      <xsd:simpleType>
        <xsd:restriction base="dms:Text"/>
      </xsd:simpleType>
    </xsd:element>
    <xsd:element name="Distribution_Groups" ma:index="32" nillable="true" ma:displayName="Distribution Groups" ma:internalName="Distribution_Groups">
      <xsd:simpleType>
        <xsd:restriction base="dms:Note">
          <xsd:maxLength value="255"/>
        </xsd:restriction>
      </xsd:simpleType>
    </xsd:element>
    <xsd:element name="LMS_Mappings" ma:index="33" nillable="true" ma:displayName="LMS Mappings" ma:internalName="LMS_Mappings">
      <xsd:simpleType>
        <xsd:restriction base="dms:Note">
          <xsd:maxLength value="255"/>
        </xsd:restriction>
      </xsd:simpleType>
    </xsd:element>
    <xsd:element name="MediaServiceAutoTags" ma:index="34" nillable="true" ma:displayName="Tags" ma:internalName="MediaServiceAutoTags" ma:readOnly="true">
      <xsd:simpleType>
        <xsd:restriction base="dms:Text"/>
      </xsd:simpleType>
    </xsd:element>
    <xsd:element name="MediaServiceOCR" ma:index="35" nillable="true" ma:displayName="Extracted Text" ma:internalName="MediaServiceOCR" ma:readOnly="true">
      <xsd:simpleType>
        <xsd:restriction base="dms:Note">
          <xsd:maxLength value="255"/>
        </xsd:restriction>
      </xsd:simpleType>
    </xsd:element>
    <xsd:element name="MediaServiceGenerationTime" ma:index="36" nillable="true" ma:displayName="MediaServiceGenerationTime" ma:hidden="true" ma:internalName="MediaServiceGenerationTime" ma:readOnly="true">
      <xsd:simpleType>
        <xsd:restriction base="dms:Text"/>
      </xsd:simpleType>
    </xsd:element>
    <xsd:element name="MediaServiceEventHashCode" ma:index="37" nillable="true" ma:displayName="MediaServiceEventHashCode" ma:hidden="true" ma:internalName="MediaServiceEventHashCode" ma:readOnly="true">
      <xsd:simpleType>
        <xsd:restriction base="dms:Text"/>
      </xsd:simpleType>
    </xsd:element>
    <xsd:element name="MediaServiceAutoKeyPoints" ma:index="38" nillable="true" ma:displayName="MediaServiceAutoKeyPoints" ma:hidden="true" ma:internalName="MediaServiceAutoKeyPoints" ma:readOnly="true">
      <xsd:simpleType>
        <xsd:restriction base="dms:Note"/>
      </xsd:simpleType>
    </xsd:element>
    <xsd:element name="MediaServiceKeyPoints" ma:index="39" nillable="true" ma:displayName="KeyPoints" ma:internalName="MediaServiceKeyPoints" ma:readOnly="true">
      <xsd:simpleType>
        <xsd:restriction base="dms:Note">
          <xsd:maxLength value="255"/>
        </xsd:restriction>
      </xsd:simpleType>
    </xsd:element>
    <xsd:element name="MediaServiceLocation" ma:index="40" nillable="true" ma:displayName="Location" ma:internalName="MediaServiceLocation" ma:readOnly="true">
      <xsd:simpleType>
        <xsd:restriction base="dms:Text"/>
      </xsd:simpleType>
    </xsd:element>
    <xsd:element name="Teams_Channel_Section_Location" ma:index="41" nillable="true" ma:displayName="Teams Channel Section Location" ma:internalName="Teams_Channel_Section_Loca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6edf730-7d67-489d-9f53-32da9a007e8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efaultSectionNames xmlns="4344eb9f-4239-49f9-a0c4-8eed41fc921f" xsi:nil="true"/>
    <TeamsChannelId xmlns="4344eb9f-4239-49f9-a0c4-8eed41fc921f" xsi:nil="true"/>
    <IsNotebookLocked xmlns="4344eb9f-4239-49f9-a0c4-8eed41fc921f" xsi:nil="true"/>
    <Templates xmlns="4344eb9f-4239-49f9-a0c4-8eed41fc921f" xsi:nil="true"/>
    <Is_Collaboration_Space_Locked xmlns="4344eb9f-4239-49f9-a0c4-8eed41fc921f" xsi:nil="true"/>
    <CultureName xmlns="4344eb9f-4239-49f9-a0c4-8eed41fc921f" xsi:nil="true"/>
    <AppVersion xmlns="4344eb9f-4239-49f9-a0c4-8eed41fc921f" xsi:nil="true"/>
    <LMS_Mappings xmlns="4344eb9f-4239-49f9-a0c4-8eed41fc921f" xsi:nil="true"/>
    <FolderType xmlns="4344eb9f-4239-49f9-a0c4-8eed41fc921f" xsi:nil="true"/>
    <Teachers xmlns="4344eb9f-4239-49f9-a0c4-8eed41fc921f">
      <UserInfo>
        <DisplayName/>
        <AccountId xsi:nil="true"/>
        <AccountType/>
      </UserInfo>
    </Teachers>
    <Student_Groups xmlns="4344eb9f-4239-49f9-a0c4-8eed41fc921f">
      <UserInfo>
        <DisplayName/>
        <AccountId xsi:nil="true"/>
        <AccountType/>
      </UserInfo>
    </Student_Groups>
    <Distribution_Groups xmlns="4344eb9f-4239-49f9-a0c4-8eed41fc921f" xsi:nil="true"/>
    <Self_Registration_Enabled xmlns="4344eb9f-4239-49f9-a0c4-8eed41fc921f" xsi:nil="true"/>
    <Teams_Channel_Section_Location xmlns="4344eb9f-4239-49f9-a0c4-8eed41fc921f" xsi:nil="true"/>
    <Invited_Teachers xmlns="4344eb9f-4239-49f9-a0c4-8eed41fc921f" xsi:nil="true"/>
    <NotebookType xmlns="4344eb9f-4239-49f9-a0c4-8eed41fc921f" xsi:nil="true"/>
    <Math_Settings xmlns="4344eb9f-4239-49f9-a0c4-8eed41fc921f" xsi:nil="true"/>
    <Invited_Students xmlns="4344eb9f-4239-49f9-a0c4-8eed41fc921f" xsi:nil="true"/>
    <Owner xmlns="4344eb9f-4239-49f9-a0c4-8eed41fc921f">
      <UserInfo>
        <DisplayName/>
        <AccountId xsi:nil="true"/>
        <AccountType/>
      </UserInfo>
    </Owner>
    <Students xmlns="4344eb9f-4239-49f9-a0c4-8eed41fc921f">
      <UserInfo>
        <DisplayName/>
        <AccountId xsi:nil="true"/>
        <AccountType/>
      </UserInfo>
    </Students>
    <Has_Teacher_Only_SectionGroup xmlns="4344eb9f-4239-49f9-a0c4-8eed41fc921f" xsi:nil="true"/>
  </documentManagement>
</p:properties>
</file>

<file path=customXml/itemProps1.xml><?xml version="1.0" encoding="utf-8"?>
<ds:datastoreItem xmlns:ds="http://schemas.openxmlformats.org/officeDocument/2006/customXml" ds:itemID="{81EB132F-D704-4170-9ADC-76A26B5422EB}">
  <ds:schemaRefs>
    <ds:schemaRef ds:uri="http://schemas.microsoft.com/sharepoint/v3/contenttype/forms"/>
  </ds:schemaRefs>
</ds:datastoreItem>
</file>

<file path=customXml/itemProps2.xml><?xml version="1.0" encoding="utf-8"?>
<ds:datastoreItem xmlns:ds="http://schemas.openxmlformats.org/officeDocument/2006/customXml" ds:itemID="{9BEF5579-A6F8-496D-9C5B-72EAAC5549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44eb9f-4239-49f9-a0c4-8eed41fc921f"/>
    <ds:schemaRef ds:uri="c6edf730-7d67-489d-9f53-32da9a007e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8C6FC86-D2BB-40CA-9DF9-4ED0131BB179}">
  <ds:schemaRefs>
    <ds:schemaRef ds:uri="4344eb9f-4239-49f9-a0c4-8eed41fc921f"/>
    <ds:schemaRef ds:uri="http://schemas.microsoft.com/office/2006/metadata/properties"/>
    <ds:schemaRef ds:uri="http://purl.org/dc/elements/1.1/"/>
    <ds:schemaRef ds:uri="http://purl.org/dc/dcmitype/"/>
    <ds:schemaRef ds:uri="http://schemas.microsoft.com/office/2006/documentManagement/types"/>
    <ds:schemaRef ds:uri="http://www.w3.org/XML/1998/namespace"/>
    <ds:schemaRef ds:uri="http://schemas.microsoft.com/office/infopath/2007/PartnerControls"/>
    <ds:schemaRef ds:uri="c6edf730-7d67-489d-9f53-32da9a007e88"/>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945</Words>
  <Application>Microsoft Office PowerPoint</Application>
  <PresentationFormat>Widescreen</PresentationFormat>
  <Paragraphs>84</Paragraphs>
  <Slides>14</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Times New Roman</vt:lpstr>
      <vt:lpstr>Office Theme</vt:lpstr>
      <vt:lpstr>Unit: Organic Materials: Structure &amp; Function </vt:lpstr>
      <vt:lpstr>PowerPoint Presentation</vt:lpstr>
      <vt:lpstr>PowerPoint Presentation</vt:lpstr>
      <vt:lpstr>PowerPoint Presentation</vt:lpstr>
      <vt:lpstr>PowerPoint Presentation</vt:lpstr>
      <vt:lpstr>PowerPoint Presentation</vt:lpstr>
      <vt:lpstr>Summary of Proteins</vt:lpstr>
      <vt:lpstr>Summary of Proteins</vt:lpstr>
      <vt:lpstr>Summary of Proteins</vt:lpstr>
      <vt:lpstr>Summary of Proteins</vt:lpstr>
      <vt:lpstr>PowerPoint Presentation</vt:lpstr>
      <vt:lpstr>Characteristics of Biological enzyme catalyst</vt:lpstr>
      <vt:lpstr>PowerPoint Presentation</vt:lpstr>
      <vt:lpstr>WORKSHEET</vt:lpstr>
    </vt:vector>
  </TitlesOfParts>
  <Company>Queensland Government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Atomic Structure</dc:title>
  <dc:creator>MELADY, Robert</dc:creator>
  <cp:lastModifiedBy>NIPPERESS, Emma (enipp2)</cp:lastModifiedBy>
  <cp:revision>702</cp:revision>
  <cp:lastPrinted>2020-02-05T20:14:19Z</cp:lastPrinted>
  <dcterms:created xsi:type="dcterms:W3CDTF">2019-01-29T07:51:19Z</dcterms:created>
  <dcterms:modified xsi:type="dcterms:W3CDTF">2021-05-17T11:29:38Z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0x010100C313B5438D19494EA92D86212247A8D6</vt:lpwstr>
  </property>
</Properties>
</file>